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1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23" autoAdjust="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102" y="5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199C9E-5186-4C2F-8B37-DDA35A6E4612}" type="datetimeFigureOut">
              <a:rPr lang="it-IT" smtClean="0"/>
              <a:t>14/02/2016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E90A5F-FBF0-458C-B4D7-4E1BCE8238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8109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D23CE-1244-413C-A179-17E9276B27D0}" type="datetimeFigureOut">
              <a:rPr lang="it-IT" smtClean="0"/>
              <a:t>14/02/2016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D87209-C38A-41E3-829A-38F7F5BF46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6671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D87209-C38A-41E3-829A-38F7F5BF4672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8583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 smtClean="0"/>
              <a:t>Fare clic per modificare lo stile del titolo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Fare clic per modificare lo stile del sottotitolo dello schema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14/02/2016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14/02/2016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>
            <a:normAutofit/>
          </a:bodyPr>
          <a:lstStyle>
            <a:lvl1pPr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12859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 smtClean="0">
                <a:solidFill>
                  <a:srgbClr val="FFFFFF"/>
                </a:solidFill>
                <a:latin typeface="Arial"/>
                <a:cs typeface="Arial"/>
              </a:rPr>
              <a:t>Mattia</a:t>
            </a:r>
            <a:r>
              <a:rPr lang="it-IT" sz="1200" b="1" baseline="0" dirty="0" smtClean="0">
                <a:solidFill>
                  <a:srgbClr val="FFFFFF"/>
                </a:solidFill>
                <a:latin typeface="Arial"/>
                <a:cs typeface="Arial"/>
              </a:rPr>
              <a:t> Dagrada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14/02/2016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14/02/2016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14/02/2016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14/02/2016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14/02/2016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14/02/2016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14/02/2016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iming>
    <p:tnLst>
      <p:par>
        <p:cTn id="1" dur="indefinite" restart="never" nodeType="tmRoot"/>
      </p:par>
    </p:tnLst>
  </p:timing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0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 smtClean="0"/>
              <a:t>Titolo presentazione</a:t>
            </a:r>
            <a:br>
              <a:rPr lang="it-IT" sz="2800" dirty="0" smtClean="0"/>
            </a:br>
            <a:r>
              <a:rPr lang="it-IT" sz="2800" dirty="0" smtClean="0"/>
              <a:t>sottotitolo</a:t>
            </a:r>
            <a:endParaRPr lang="it-IT" sz="2800" dirty="0"/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0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 smtClean="0">
                <a:solidFill>
                  <a:schemeClr val="bg1"/>
                </a:solidFill>
              </a:rPr>
              <a:t>Milano, XX mese 20XX</a:t>
            </a:r>
            <a:endParaRPr lang="it-IT" b="1" dirty="0">
              <a:solidFill>
                <a:schemeClr val="bg1"/>
              </a:solidFill>
            </a:endParaRP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 err="1" smtClean="0"/>
              <a:t>MyTaxiService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>
                <a:solidFill>
                  <a:schemeClr val="bg1"/>
                </a:solidFill>
              </a:rPr>
              <a:t>Project Plan </a:t>
            </a:r>
            <a:r>
              <a:rPr lang="it-IT" dirty="0" err="1" smtClean="0">
                <a:solidFill>
                  <a:schemeClr val="bg1"/>
                </a:solidFill>
              </a:rPr>
              <a:t>document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Risks</a:t>
            </a:r>
            <a:r>
              <a:rPr lang="it-IT" dirty="0" smtClean="0"/>
              <a:t> and </a:t>
            </a:r>
            <a:r>
              <a:rPr lang="it-IT" dirty="0" err="1" smtClean="0"/>
              <a:t>Recoveries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it-IT" b="1" dirty="0" smtClean="0"/>
              <a:t>Schedule</a:t>
            </a:r>
            <a:r>
              <a:rPr lang="it-IT" dirty="0" smtClean="0"/>
              <a:t>: </a:t>
            </a:r>
            <a:r>
              <a:rPr lang="it-IT" dirty="0" err="1" smtClean="0"/>
              <a:t>difficulties</a:t>
            </a:r>
            <a:r>
              <a:rPr lang="it-IT" dirty="0" smtClean="0"/>
              <a:t> </a:t>
            </a:r>
            <a:r>
              <a:rPr lang="it-IT" dirty="0" err="1" smtClean="0"/>
              <a:t>following</a:t>
            </a:r>
            <a:r>
              <a:rPr lang="it-IT" dirty="0" smtClean="0"/>
              <a:t> the schedule. Can </a:t>
            </a:r>
            <a:r>
              <a:rPr lang="it-IT" dirty="0" err="1" smtClean="0"/>
              <a:t>lead</a:t>
            </a:r>
            <a:r>
              <a:rPr lang="it-IT" dirty="0" smtClean="0"/>
              <a:t> to </a:t>
            </a:r>
            <a:r>
              <a:rPr lang="it-IT" dirty="0" err="1" smtClean="0"/>
              <a:t>increase</a:t>
            </a:r>
            <a:r>
              <a:rPr lang="it-IT" dirty="0" smtClean="0"/>
              <a:t> in </a:t>
            </a:r>
            <a:r>
              <a:rPr lang="it-IT" dirty="0" err="1" smtClean="0"/>
              <a:t>effort</a:t>
            </a:r>
            <a:r>
              <a:rPr lang="it-IT" dirty="0" smtClean="0"/>
              <a:t> and </a:t>
            </a:r>
            <a:r>
              <a:rPr lang="it-IT" dirty="0" err="1" smtClean="0"/>
              <a:t>cost</a:t>
            </a:r>
            <a:endParaRPr lang="it-IT" b="1" dirty="0" smtClean="0"/>
          </a:p>
          <a:p>
            <a:pPr marL="285750" indent="-285750">
              <a:buFontTx/>
              <a:buChar char="-"/>
            </a:pPr>
            <a:r>
              <a:rPr lang="it-IT" b="1" dirty="0" smtClean="0"/>
              <a:t>Technology</a:t>
            </a:r>
            <a:r>
              <a:rPr lang="it-IT" dirty="0" smtClean="0"/>
              <a:t>: </a:t>
            </a:r>
            <a:r>
              <a:rPr lang="it-IT" dirty="0" err="1" smtClean="0"/>
              <a:t>requirements</a:t>
            </a:r>
            <a:r>
              <a:rPr lang="it-IT" dirty="0" smtClean="0"/>
              <a:t> </a:t>
            </a:r>
            <a:r>
              <a:rPr lang="it-IT" dirty="0" err="1" smtClean="0"/>
              <a:t>may</a:t>
            </a:r>
            <a:r>
              <a:rPr lang="it-IT" dirty="0" smtClean="0"/>
              <a:t> be </a:t>
            </a:r>
            <a:r>
              <a:rPr lang="it-IT" dirty="0" err="1" smtClean="0"/>
              <a:t>higher</a:t>
            </a:r>
            <a:r>
              <a:rPr lang="it-IT" dirty="0" smtClean="0"/>
              <a:t> </a:t>
            </a:r>
            <a:r>
              <a:rPr lang="it-IT" dirty="0" err="1" smtClean="0"/>
              <a:t>than</a:t>
            </a:r>
            <a:r>
              <a:rPr lang="it-IT" dirty="0" smtClean="0"/>
              <a:t> </a:t>
            </a:r>
            <a:r>
              <a:rPr lang="it-IT" dirty="0" err="1" smtClean="0"/>
              <a:t>expected</a:t>
            </a:r>
            <a:r>
              <a:rPr lang="it-IT" dirty="0" smtClean="0"/>
              <a:t>. A </a:t>
            </a:r>
            <a:r>
              <a:rPr lang="it-IT" dirty="0" err="1" smtClean="0"/>
              <a:t>good</a:t>
            </a:r>
            <a:r>
              <a:rPr lang="it-IT" dirty="0" smtClean="0"/>
              <a:t> </a:t>
            </a:r>
            <a:r>
              <a:rPr lang="it-IT" dirty="0" err="1" smtClean="0"/>
              <a:t>strategy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to </a:t>
            </a:r>
            <a:r>
              <a:rPr lang="it-IT" dirty="0" err="1" smtClean="0"/>
              <a:t>overestimate</a:t>
            </a:r>
            <a:r>
              <a:rPr lang="it-IT" dirty="0" smtClean="0"/>
              <a:t> </a:t>
            </a:r>
            <a:r>
              <a:rPr lang="it-IT" dirty="0" err="1" smtClean="0"/>
              <a:t>them</a:t>
            </a:r>
            <a:r>
              <a:rPr lang="it-IT" dirty="0" smtClean="0"/>
              <a:t>.</a:t>
            </a:r>
            <a:endParaRPr lang="it-IT" b="1" dirty="0" smtClean="0"/>
          </a:p>
          <a:p>
            <a:pPr marL="285750" indent="-285750">
              <a:buFontTx/>
              <a:buChar char="-"/>
            </a:pPr>
            <a:r>
              <a:rPr lang="it-IT" b="1" dirty="0" err="1" smtClean="0"/>
              <a:t>Lack</a:t>
            </a:r>
            <a:r>
              <a:rPr lang="it-IT" b="1" dirty="0" smtClean="0"/>
              <a:t> of </a:t>
            </a:r>
            <a:r>
              <a:rPr lang="it-IT" b="1" dirty="0" err="1" smtClean="0"/>
              <a:t>experience</a:t>
            </a:r>
            <a:r>
              <a:rPr lang="it-IT" dirty="0" smtClean="0"/>
              <a:t>: </a:t>
            </a:r>
            <a:r>
              <a:rPr lang="it-IT" dirty="0" err="1" smtClean="0"/>
              <a:t>parts</a:t>
            </a:r>
            <a:r>
              <a:rPr lang="it-IT" dirty="0" smtClean="0"/>
              <a:t> can </a:t>
            </a:r>
            <a:r>
              <a:rPr lang="it-IT" dirty="0" err="1" smtClean="0"/>
              <a:t>result</a:t>
            </a:r>
            <a:r>
              <a:rPr lang="it-IT" dirty="0" smtClean="0"/>
              <a:t> </a:t>
            </a:r>
            <a:r>
              <a:rPr lang="it-IT" dirty="0" err="1" smtClean="0"/>
              <a:t>too</a:t>
            </a:r>
            <a:r>
              <a:rPr lang="it-IT" dirty="0" smtClean="0"/>
              <a:t> </a:t>
            </a:r>
            <a:r>
              <a:rPr lang="it-IT" dirty="0" err="1" smtClean="0"/>
              <a:t>difficult</a:t>
            </a:r>
            <a:endParaRPr lang="it-IT" b="1" dirty="0" smtClean="0"/>
          </a:p>
          <a:p>
            <a:pPr marL="285750" indent="-285750">
              <a:buFontTx/>
              <a:buChar char="-"/>
            </a:pPr>
            <a:r>
              <a:rPr lang="it-IT" b="1" dirty="0" smtClean="0"/>
              <a:t>Budget</a:t>
            </a:r>
            <a:r>
              <a:rPr lang="it-IT" dirty="0" smtClean="0"/>
              <a:t>: </a:t>
            </a:r>
            <a:r>
              <a:rPr lang="it-IT" dirty="0" err="1" smtClean="0"/>
              <a:t>initial</a:t>
            </a:r>
            <a:r>
              <a:rPr lang="it-IT" dirty="0" smtClean="0"/>
              <a:t> budget </a:t>
            </a:r>
            <a:r>
              <a:rPr lang="it-IT" dirty="0" err="1" smtClean="0"/>
              <a:t>not</a:t>
            </a:r>
            <a:r>
              <a:rPr lang="it-IT" dirty="0" smtClean="0"/>
              <a:t> </a:t>
            </a:r>
            <a:r>
              <a:rPr lang="it-IT" dirty="0" err="1" smtClean="0"/>
              <a:t>enough</a:t>
            </a:r>
            <a:r>
              <a:rPr lang="it-IT" dirty="0" smtClean="0"/>
              <a:t> to cover the complete </a:t>
            </a:r>
            <a:r>
              <a:rPr lang="it-IT" dirty="0" err="1" smtClean="0"/>
              <a:t>deployement</a:t>
            </a:r>
            <a:r>
              <a:rPr lang="it-IT" smtClean="0"/>
              <a:t>.</a:t>
            </a:r>
            <a:endParaRPr lang="it-IT" b="1" dirty="0" smtClean="0"/>
          </a:p>
          <a:p>
            <a:pPr marL="285750" indent="-285750">
              <a:buFontTx/>
              <a:buChar char="-"/>
            </a:pPr>
            <a:endParaRPr lang="it-IT" dirty="0"/>
          </a:p>
          <a:p>
            <a:r>
              <a:rPr lang="en-US" dirty="0"/>
              <a:t>We will adopt a proactive strategy, that tries to avoid risk in advance</a:t>
            </a:r>
          </a:p>
          <a:p>
            <a:r>
              <a:rPr lang="en-US" dirty="0"/>
              <a:t>instead of trying to solve them after they are already become a problem</a:t>
            </a:r>
            <a:r>
              <a:rPr lang="en-US" dirty="0" smtClean="0"/>
              <a:t>.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00093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Function</a:t>
            </a:r>
            <a:r>
              <a:rPr lang="it-IT" dirty="0" smtClean="0"/>
              <a:t> </a:t>
            </a:r>
            <a:r>
              <a:rPr lang="it-IT" dirty="0" err="1" smtClean="0"/>
              <a:t>Points</a:t>
            </a:r>
            <a:r>
              <a:rPr lang="it-IT" dirty="0" smtClean="0"/>
              <a:t> </a:t>
            </a:r>
            <a:r>
              <a:rPr lang="it-IT" dirty="0" err="1" smtClean="0"/>
              <a:t>Approach</a:t>
            </a:r>
            <a:r>
              <a:rPr lang="it-IT" dirty="0" smtClean="0"/>
              <a:t/>
            </a:r>
            <a:br>
              <a:rPr lang="it-IT" dirty="0" smtClean="0"/>
            </a:br>
            <a:endParaRPr lang="it-IT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288521" y="1231542"/>
            <a:ext cx="8778240" cy="28623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/>
              <a:t>Internal Logic File</a:t>
            </a:r>
            <a:r>
              <a:rPr lang="en-US" dirty="0"/>
              <a:t>: it represents a set of homogeneous data </a:t>
            </a:r>
            <a:r>
              <a:rPr lang="en-US" dirty="0" smtClean="0"/>
              <a:t>handled by </a:t>
            </a:r>
            <a:r>
              <a:rPr lang="en-US" dirty="0"/>
              <a:t>the system. In our application, </a:t>
            </a:r>
            <a:r>
              <a:rPr lang="en-US" dirty="0" err="1"/>
              <a:t>MyTaxiDriver</a:t>
            </a:r>
            <a:r>
              <a:rPr lang="en-US" dirty="0"/>
              <a:t>, in this category </a:t>
            </a:r>
            <a:r>
              <a:rPr lang="en-US" dirty="0" smtClean="0"/>
              <a:t>are included </a:t>
            </a:r>
            <a:r>
              <a:rPr lang="en-US" dirty="0"/>
              <a:t>all the data structure saved into the database.</a:t>
            </a:r>
          </a:p>
          <a:p>
            <a:r>
              <a:rPr lang="en-US" b="1" dirty="0" smtClean="0"/>
              <a:t>External </a:t>
            </a:r>
            <a:r>
              <a:rPr lang="en-US" b="1" dirty="0"/>
              <a:t>Interface File</a:t>
            </a:r>
            <a:r>
              <a:rPr lang="en-US" dirty="0"/>
              <a:t>: it represents a set of homogeneous data </a:t>
            </a:r>
            <a:r>
              <a:rPr lang="en-US" dirty="0" smtClean="0"/>
              <a:t>used by </a:t>
            </a:r>
            <a:r>
              <a:rPr lang="en-US" dirty="0"/>
              <a:t>the application but generated and handled by external </a:t>
            </a:r>
            <a:r>
              <a:rPr lang="en-US" dirty="0" smtClean="0"/>
              <a:t>application. In </a:t>
            </a:r>
            <a:r>
              <a:rPr lang="en-US" dirty="0"/>
              <a:t>our application, </a:t>
            </a:r>
            <a:r>
              <a:rPr lang="en-US" dirty="0" err="1"/>
              <a:t>MyTaxiDriver</a:t>
            </a:r>
            <a:r>
              <a:rPr lang="en-US" dirty="0"/>
              <a:t>, in this category is included the </a:t>
            </a:r>
            <a:r>
              <a:rPr lang="en-US" dirty="0" smtClean="0"/>
              <a:t>map </a:t>
            </a:r>
            <a:r>
              <a:rPr lang="it-IT" dirty="0" smtClean="0"/>
              <a:t>service </a:t>
            </a:r>
            <a:r>
              <a:rPr lang="it-IT" dirty="0" err="1"/>
              <a:t>oered</a:t>
            </a:r>
            <a:r>
              <a:rPr lang="it-IT" dirty="0"/>
              <a:t> by </a:t>
            </a:r>
            <a:r>
              <a:rPr lang="it-IT" dirty="0" err="1"/>
              <a:t>GoogleMaps</a:t>
            </a:r>
            <a:r>
              <a:rPr lang="it-IT" dirty="0"/>
              <a:t>.</a:t>
            </a:r>
          </a:p>
          <a:p>
            <a:r>
              <a:rPr lang="en-US" b="1" dirty="0" smtClean="0"/>
              <a:t>External </a:t>
            </a:r>
            <a:r>
              <a:rPr lang="en-US" b="1" dirty="0"/>
              <a:t>Input</a:t>
            </a:r>
            <a:r>
              <a:rPr lang="en-US" dirty="0"/>
              <a:t>: elementary operation to elaborate data coming </a:t>
            </a:r>
            <a:r>
              <a:rPr lang="en-US" dirty="0" smtClean="0"/>
              <a:t>from </a:t>
            </a:r>
            <a:r>
              <a:rPr lang="it-IT" dirty="0" smtClean="0"/>
              <a:t>the </a:t>
            </a:r>
            <a:r>
              <a:rPr lang="it-IT" dirty="0" err="1"/>
              <a:t>external</a:t>
            </a:r>
            <a:r>
              <a:rPr lang="it-IT" dirty="0"/>
              <a:t> </a:t>
            </a:r>
            <a:r>
              <a:rPr lang="it-IT" dirty="0" err="1"/>
              <a:t>environment</a:t>
            </a:r>
            <a:r>
              <a:rPr lang="it-IT" dirty="0"/>
              <a:t>.</a:t>
            </a:r>
          </a:p>
          <a:p>
            <a:r>
              <a:rPr lang="en-US" b="1" dirty="0" smtClean="0"/>
              <a:t>External </a:t>
            </a:r>
            <a:r>
              <a:rPr lang="en-US" b="1" dirty="0"/>
              <a:t>Output</a:t>
            </a:r>
            <a:r>
              <a:rPr lang="en-US" dirty="0"/>
              <a:t>: elementary operation that generates data for </a:t>
            </a:r>
            <a:r>
              <a:rPr lang="en-US" dirty="0" smtClean="0"/>
              <a:t>the </a:t>
            </a:r>
            <a:r>
              <a:rPr lang="it-IT" dirty="0" err="1" smtClean="0"/>
              <a:t>external</a:t>
            </a:r>
            <a:r>
              <a:rPr lang="it-IT" dirty="0" smtClean="0"/>
              <a:t> </a:t>
            </a:r>
            <a:r>
              <a:rPr lang="it-IT" dirty="0" err="1" smtClean="0"/>
              <a:t>environment</a:t>
            </a:r>
            <a:endParaRPr lang="it-IT" dirty="0" smtClean="0"/>
          </a:p>
          <a:p>
            <a:r>
              <a:rPr lang="en-US" b="1" dirty="0" smtClean="0"/>
              <a:t>External Inquiry</a:t>
            </a:r>
            <a:r>
              <a:rPr lang="en-US" dirty="0" smtClean="0"/>
              <a:t>: elementary operation that involves input and out</a:t>
            </a:r>
            <a:r>
              <a:rPr lang="it-IT" dirty="0" smtClean="0"/>
              <a:t>put</a:t>
            </a:r>
            <a:r>
              <a:rPr lang="it-IT" dirty="0"/>
              <a:t>. </a:t>
            </a:r>
            <a:r>
              <a:rPr lang="it-IT" dirty="0" err="1"/>
              <a:t>operations</a:t>
            </a:r>
            <a:r>
              <a:rPr lang="it-IT" dirty="0"/>
              <a:t>.</a:t>
            </a:r>
            <a:endParaRPr lang="it-IT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538" y="4345840"/>
            <a:ext cx="4399008" cy="165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Internal</a:t>
            </a:r>
            <a:r>
              <a:rPr lang="it-IT" dirty="0" smtClean="0"/>
              <a:t> and </a:t>
            </a:r>
            <a:r>
              <a:rPr lang="it-IT" dirty="0" err="1" smtClean="0"/>
              <a:t>External</a:t>
            </a:r>
            <a:r>
              <a:rPr lang="it-IT" dirty="0" smtClean="0"/>
              <a:t> </a:t>
            </a:r>
            <a:r>
              <a:rPr lang="it-IT" dirty="0" err="1" smtClean="0"/>
              <a:t>Logic</a:t>
            </a:r>
            <a:r>
              <a:rPr lang="it-IT" dirty="0" smtClean="0"/>
              <a:t> </a:t>
            </a:r>
            <a:r>
              <a:rPr lang="it-IT" dirty="0" err="1" smtClean="0"/>
              <a:t>Files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80" y="1782538"/>
            <a:ext cx="3543194" cy="1580810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808" y="4293696"/>
            <a:ext cx="3645664" cy="923330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4245430" y="1854926"/>
            <a:ext cx="44064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 err="1" smtClean="0"/>
              <a:t>Only</a:t>
            </a:r>
            <a:r>
              <a:rPr lang="it-IT" dirty="0" smtClean="0"/>
              <a:t> </a:t>
            </a:r>
            <a:r>
              <a:rPr lang="it-IT" dirty="0" err="1" smtClean="0"/>
              <a:t>little</a:t>
            </a:r>
            <a:r>
              <a:rPr lang="it-IT" dirty="0" smtClean="0"/>
              <a:t> information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stored</a:t>
            </a:r>
            <a:r>
              <a:rPr lang="it-IT" dirty="0" smtClean="0"/>
              <a:t> </a:t>
            </a:r>
            <a:r>
              <a:rPr lang="it-IT" dirty="0" err="1" smtClean="0"/>
              <a:t>about</a:t>
            </a:r>
            <a:r>
              <a:rPr lang="it-IT" dirty="0" smtClean="0"/>
              <a:t> </a:t>
            </a:r>
            <a:r>
              <a:rPr lang="it-IT" dirty="0" err="1" smtClean="0"/>
              <a:t>users</a:t>
            </a:r>
            <a:r>
              <a:rPr lang="it-IT" dirty="0" smtClean="0"/>
              <a:t>. </a:t>
            </a:r>
            <a:br>
              <a:rPr lang="it-IT" dirty="0" smtClean="0"/>
            </a:br>
            <a:r>
              <a:rPr lang="it-IT" dirty="0" err="1" smtClean="0"/>
              <a:t>Request</a:t>
            </a:r>
            <a:r>
              <a:rPr lang="it-IT" dirty="0" smtClean="0"/>
              <a:t> and </a:t>
            </a:r>
            <a:r>
              <a:rPr lang="it-IT" dirty="0" err="1" smtClean="0"/>
              <a:t>Reservations</a:t>
            </a:r>
            <a:r>
              <a:rPr lang="it-IT" dirty="0" smtClean="0"/>
              <a:t> are </a:t>
            </a:r>
            <a:r>
              <a:rPr lang="it-IT" dirty="0" err="1" smtClean="0"/>
              <a:t>stored</a:t>
            </a:r>
            <a:r>
              <a:rPr lang="it-IT" dirty="0" smtClean="0"/>
              <a:t> in </a:t>
            </a:r>
            <a:r>
              <a:rPr lang="it-IT" dirty="0" err="1" smtClean="0"/>
              <a:t>order</a:t>
            </a:r>
            <a:r>
              <a:rPr lang="it-IT" dirty="0" smtClean="0"/>
              <a:t> to </a:t>
            </a:r>
            <a:r>
              <a:rPr lang="it-IT" dirty="0" err="1" smtClean="0"/>
              <a:t>have</a:t>
            </a:r>
            <a:r>
              <a:rPr lang="it-IT" dirty="0" smtClean="0"/>
              <a:t> an </a:t>
            </a:r>
            <a:r>
              <a:rPr lang="it-IT" dirty="0" err="1" smtClean="0"/>
              <a:t>history</a:t>
            </a:r>
            <a:r>
              <a:rPr lang="it-IT" dirty="0"/>
              <a:t> </a:t>
            </a:r>
            <a:r>
              <a:rPr lang="it-IT" dirty="0" smtClean="0"/>
              <a:t>with </a:t>
            </a:r>
            <a:r>
              <a:rPr lang="it-IT" dirty="0" err="1" smtClean="0"/>
              <a:t>little</a:t>
            </a:r>
            <a:r>
              <a:rPr lang="it-IT" dirty="0" smtClean="0"/>
              <a:t> </a:t>
            </a:r>
            <a:r>
              <a:rPr lang="it-IT" dirty="0" err="1" smtClean="0"/>
              <a:t>informations</a:t>
            </a:r>
            <a:r>
              <a:rPr lang="it-IT" dirty="0" smtClean="0"/>
              <a:t>.</a:t>
            </a:r>
          </a:p>
          <a:p>
            <a:pPr algn="just"/>
            <a:r>
              <a:rPr lang="it-IT" dirty="0" err="1" smtClean="0"/>
              <a:t>Areas</a:t>
            </a:r>
            <a:r>
              <a:rPr lang="it-IT" dirty="0" smtClean="0"/>
              <a:t> are </a:t>
            </a:r>
            <a:r>
              <a:rPr lang="it-IT" dirty="0" err="1" smtClean="0"/>
              <a:t>considered</a:t>
            </a:r>
            <a:r>
              <a:rPr lang="it-IT" dirty="0" smtClean="0"/>
              <a:t> </a:t>
            </a:r>
            <a:r>
              <a:rPr lang="it-IT" dirty="0" err="1" smtClean="0"/>
              <a:t>complex</a:t>
            </a:r>
            <a:r>
              <a:rPr lang="it-IT" dirty="0" smtClean="0"/>
              <a:t> due to the </a:t>
            </a:r>
            <a:r>
              <a:rPr lang="it-IT" dirty="0" err="1" smtClean="0"/>
              <a:t>presence</a:t>
            </a:r>
            <a:r>
              <a:rPr lang="it-IT" dirty="0" smtClean="0"/>
              <a:t> of the </a:t>
            </a:r>
            <a:r>
              <a:rPr lang="it-IT" dirty="0" err="1" smtClean="0"/>
              <a:t>queue</a:t>
            </a:r>
            <a:r>
              <a:rPr lang="it-IT" dirty="0" smtClean="0"/>
              <a:t>.</a:t>
            </a:r>
            <a:endParaRPr lang="it-IT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393080" y="4293696"/>
            <a:ext cx="37868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 smtClean="0"/>
              <a:t>The </a:t>
            </a:r>
            <a:r>
              <a:rPr lang="it-IT" dirty="0" err="1" smtClean="0"/>
              <a:t>application</a:t>
            </a:r>
            <a:r>
              <a:rPr lang="it-IT" dirty="0" smtClean="0"/>
              <a:t> </a:t>
            </a:r>
            <a:r>
              <a:rPr lang="it-IT" dirty="0" err="1" smtClean="0"/>
              <a:t>has</a:t>
            </a:r>
            <a:r>
              <a:rPr lang="it-IT" dirty="0" smtClean="0"/>
              <a:t> to </a:t>
            </a:r>
            <a:r>
              <a:rPr lang="it-IT" dirty="0" err="1" smtClean="0"/>
              <a:t>manage</a:t>
            </a:r>
            <a:r>
              <a:rPr lang="it-IT" dirty="0" smtClean="0"/>
              <a:t> </a:t>
            </a:r>
            <a:r>
              <a:rPr lang="it-IT" dirty="0" err="1" smtClean="0"/>
              <a:t>maps</a:t>
            </a:r>
            <a:r>
              <a:rPr lang="it-IT" dirty="0" smtClean="0"/>
              <a:t> </a:t>
            </a:r>
            <a:r>
              <a:rPr lang="it-IT" dirty="0" err="1" smtClean="0"/>
              <a:t>coming</a:t>
            </a:r>
            <a:r>
              <a:rPr lang="it-IT" dirty="0" smtClean="0"/>
              <a:t> from the </a:t>
            </a:r>
            <a:r>
              <a:rPr lang="it-IT" dirty="0" err="1" smtClean="0"/>
              <a:t>external</a:t>
            </a:r>
            <a:r>
              <a:rPr lang="it-IT" dirty="0" smtClean="0"/>
              <a:t> </a:t>
            </a:r>
            <a:r>
              <a:rPr lang="it-IT" dirty="0" err="1" smtClean="0"/>
              <a:t>interface</a:t>
            </a:r>
            <a:r>
              <a:rPr lang="it-IT" dirty="0" smtClean="0"/>
              <a:t> </a:t>
            </a:r>
            <a:r>
              <a:rPr lang="it-IT" dirty="0" err="1" smtClean="0"/>
              <a:t>provided</a:t>
            </a:r>
            <a:r>
              <a:rPr lang="it-IT" dirty="0" smtClean="0"/>
              <a:t> by </a:t>
            </a:r>
            <a:r>
              <a:rPr lang="it-IT" dirty="0" err="1" smtClean="0"/>
              <a:t>GoogleMaps</a:t>
            </a:r>
            <a:r>
              <a:rPr lang="it-IT" dirty="0" smtClean="0"/>
              <a:t>.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56210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External</a:t>
            </a:r>
            <a:r>
              <a:rPr lang="it-IT" dirty="0" smtClean="0"/>
              <a:t> Input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294" y="2402965"/>
            <a:ext cx="4439270" cy="2419688"/>
          </a:xfrm>
        </p:spPr>
      </p:pic>
      <p:sp>
        <p:nvSpPr>
          <p:cNvPr id="5" name="CasellaDiTesto 4"/>
          <p:cNvSpPr txBox="1"/>
          <p:nvPr/>
        </p:nvSpPr>
        <p:spPr>
          <a:xfrm>
            <a:off x="288521" y="1436914"/>
            <a:ext cx="394602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b="1" dirty="0" smtClean="0"/>
              <a:t>Login/</a:t>
            </a:r>
            <a:r>
              <a:rPr lang="it-IT" b="1" dirty="0" err="1"/>
              <a:t>L</a:t>
            </a:r>
            <a:r>
              <a:rPr lang="it-IT" b="1" dirty="0" err="1" smtClean="0"/>
              <a:t>ogout</a:t>
            </a:r>
            <a:r>
              <a:rPr lang="it-IT" dirty="0" smtClean="0"/>
              <a:t>: </a:t>
            </a:r>
            <a:r>
              <a:rPr lang="it-IT" dirty="0" err="1" smtClean="0"/>
              <a:t>simple</a:t>
            </a:r>
            <a:r>
              <a:rPr lang="it-IT" dirty="0" smtClean="0"/>
              <a:t> </a:t>
            </a:r>
            <a:r>
              <a:rPr lang="it-IT" dirty="0" err="1" smtClean="0"/>
              <a:t>operations</a:t>
            </a:r>
            <a:endParaRPr lang="it-IT" dirty="0" smtClean="0"/>
          </a:p>
          <a:p>
            <a:pPr marL="285750" indent="-285750">
              <a:buFontTx/>
              <a:buChar char="-"/>
            </a:pPr>
            <a:r>
              <a:rPr lang="it-IT" b="1" dirty="0" err="1" smtClean="0"/>
              <a:t>Registration</a:t>
            </a:r>
            <a:r>
              <a:rPr lang="it-IT" dirty="0" smtClean="0"/>
              <a:t>: </a:t>
            </a:r>
            <a:r>
              <a:rPr lang="it-IT" dirty="0" err="1" smtClean="0"/>
              <a:t>simple</a:t>
            </a:r>
            <a:r>
              <a:rPr lang="it-IT" dirty="0" smtClean="0"/>
              <a:t> </a:t>
            </a:r>
            <a:r>
              <a:rPr lang="it-IT" dirty="0" err="1" smtClean="0"/>
              <a:t>operation</a:t>
            </a:r>
            <a:endParaRPr lang="it-IT" dirty="0" smtClean="0"/>
          </a:p>
          <a:p>
            <a:pPr marL="285750" indent="-285750">
              <a:buFontTx/>
              <a:buChar char="-"/>
            </a:pPr>
            <a:r>
              <a:rPr lang="it-IT" b="1" dirty="0" err="1" smtClean="0"/>
              <a:t>Make</a:t>
            </a:r>
            <a:r>
              <a:rPr lang="it-IT" b="1" dirty="0" smtClean="0"/>
              <a:t> </a:t>
            </a:r>
            <a:r>
              <a:rPr lang="it-IT" b="1" dirty="0" err="1" smtClean="0"/>
              <a:t>request</a:t>
            </a:r>
            <a:r>
              <a:rPr lang="it-IT" dirty="0" smtClean="0"/>
              <a:t>: </a:t>
            </a:r>
            <a:r>
              <a:rPr lang="it-IT" dirty="0" err="1" smtClean="0"/>
              <a:t>complex</a:t>
            </a:r>
            <a:r>
              <a:rPr lang="it-IT" dirty="0" smtClean="0"/>
              <a:t> due to </a:t>
            </a:r>
            <a:r>
              <a:rPr lang="it-IT" dirty="0" err="1" smtClean="0"/>
              <a:t>interaction</a:t>
            </a:r>
            <a:r>
              <a:rPr lang="it-IT" dirty="0" smtClean="0"/>
              <a:t> with </a:t>
            </a:r>
            <a:r>
              <a:rPr lang="it-IT" dirty="0" err="1" smtClean="0"/>
              <a:t>many</a:t>
            </a:r>
            <a:r>
              <a:rPr lang="it-IT" dirty="0" smtClean="0"/>
              <a:t> </a:t>
            </a:r>
            <a:r>
              <a:rPr lang="it-IT" dirty="0" err="1" smtClean="0"/>
              <a:t>different</a:t>
            </a:r>
            <a:r>
              <a:rPr lang="it-IT" dirty="0" smtClean="0"/>
              <a:t> </a:t>
            </a:r>
            <a:r>
              <a:rPr lang="it-IT" dirty="0" err="1" smtClean="0"/>
              <a:t>entities</a:t>
            </a:r>
            <a:endParaRPr lang="it-IT" dirty="0" smtClean="0"/>
          </a:p>
          <a:p>
            <a:pPr marL="285750" indent="-285750">
              <a:buFontTx/>
              <a:buChar char="-"/>
            </a:pPr>
            <a:r>
              <a:rPr lang="it-IT" b="1" dirty="0" err="1" smtClean="0"/>
              <a:t>Make</a:t>
            </a:r>
            <a:r>
              <a:rPr lang="it-IT" b="1" dirty="0" smtClean="0"/>
              <a:t> </a:t>
            </a:r>
            <a:r>
              <a:rPr lang="it-IT" b="1" dirty="0" err="1" smtClean="0"/>
              <a:t>reservation</a:t>
            </a:r>
            <a:r>
              <a:rPr lang="it-IT" dirty="0" smtClean="0"/>
              <a:t>: </a:t>
            </a:r>
            <a:r>
              <a:rPr lang="it-IT" dirty="0" err="1" smtClean="0"/>
              <a:t>complex</a:t>
            </a:r>
            <a:r>
              <a:rPr lang="it-IT" dirty="0" smtClean="0"/>
              <a:t> due to the </a:t>
            </a:r>
            <a:r>
              <a:rPr lang="it-IT" dirty="0" err="1" smtClean="0"/>
              <a:t>fact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involves</a:t>
            </a:r>
            <a:r>
              <a:rPr lang="it-IT" dirty="0" smtClean="0"/>
              <a:t> a </a:t>
            </a:r>
            <a:r>
              <a:rPr lang="it-IT" dirty="0" err="1" smtClean="0"/>
              <a:t>request</a:t>
            </a:r>
            <a:endParaRPr lang="it-IT" dirty="0" smtClean="0"/>
          </a:p>
          <a:p>
            <a:pPr marL="285750" indent="-285750">
              <a:buFontTx/>
              <a:buChar char="-"/>
            </a:pPr>
            <a:r>
              <a:rPr lang="it-IT" b="1" dirty="0" smtClean="0"/>
              <a:t>Delete </a:t>
            </a:r>
            <a:r>
              <a:rPr lang="it-IT" b="1" dirty="0" err="1" smtClean="0"/>
              <a:t>reservation</a:t>
            </a:r>
            <a:r>
              <a:rPr lang="it-IT" dirty="0" smtClean="0"/>
              <a:t>: </a:t>
            </a:r>
            <a:r>
              <a:rPr lang="it-IT" dirty="0" err="1" smtClean="0"/>
              <a:t>average</a:t>
            </a:r>
            <a:r>
              <a:rPr lang="it-IT" dirty="0" smtClean="0"/>
              <a:t> </a:t>
            </a:r>
            <a:r>
              <a:rPr lang="it-IT" dirty="0" err="1" smtClean="0"/>
              <a:t>because</a:t>
            </a:r>
            <a:r>
              <a:rPr lang="it-IT" dirty="0" smtClean="0"/>
              <a:t> </a:t>
            </a:r>
            <a:r>
              <a:rPr lang="it-IT" dirty="0" err="1" smtClean="0"/>
              <a:t>requires</a:t>
            </a:r>
            <a:r>
              <a:rPr lang="it-IT" dirty="0" smtClean="0"/>
              <a:t> the </a:t>
            </a:r>
            <a:r>
              <a:rPr lang="it-IT" dirty="0" err="1" smtClean="0"/>
              <a:t>retrieval</a:t>
            </a:r>
            <a:r>
              <a:rPr lang="it-IT" dirty="0" smtClean="0"/>
              <a:t> of the list of </a:t>
            </a:r>
            <a:r>
              <a:rPr lang="it-IT" dirty="0" err="1" smtClean="0"/>
              <a:t>reservations</a:t>
            </a:r>
            <a:endParaRPr lang="it-IT" dirty="0" smtClean="0"/>
          </a:p>
          <a:p>
            <a:pPr marL="285750" indent="-285750">
              <a:buFontTx/>
              <a:buChar char="-"/>
            </a:pPr>
            <a:r>
              <a:rPr lang="it-IT" b="1" dirty="0" err="1" smtClean="0"/>
              <a:t>Give</a:t>
            </a:r>
            <a:r>
              <a:rPr lang="it-IT" b="1" dirty="0" smtClean="0"/>
              <a:t>/</a:t>
            </a:r>
            <a:r>
              <a:rPr lang="it-IT" b="1" dirty="0" err="1" smtClean="0"/>
              <a:t>Revoke</a:t>
            </a:r>
            <a:r>
              <a:rPr lang="it-IT" b="1" dirty="0" smtClean="0"/>
              <a:t> </a:t>
            </a:r>
            <a:r>
              <a:rPr lang="it-IT" b="1" dirty="0" err="1" smtClean="0"/>
              <a:t>availability</a:t>
            </a:r>
            <a:r>
              <a:rPr lang="it-IT" dirty="0" smtClean="0"/>
              <a:t>: </a:t>
            </a:r>
            <a:r>
              <a:rPr lang="it-IT" dirty="0" err="1" smtClean="0"/>
              <a:t>average</a:t>
            </a:r>
            <a:r>
              <a:rPr lang="it-IT" dirty="0" smtClean="0"/>
              <a:t> </a:t>
            </a:r>
            <a:r>
              <a:rPr lang="it-IT" dirty="0" err="1" smtClean="0"/>
              <a:t>because</a:t>
            </a:r>
            <a:r>
              <a:rPr lang="it-IT" dirty="0" smtClean="0"/>
              <a:t> </a:t>
            </a:r>
            <a:r>
              <a:rPr lang="it-IT" dirty="0" err="1" smtClean="0"/>
              <a:t>they</a:t>
            </a:r>
            <a:r>
              <a:rPr lang="it-IT" dirty="0" smtClean="0"/>
              <a:t> involve </a:t>
            </a:r>
            <a:r>
              <a:rPr lang="it-IT" dirty="0" err="1" smtClean="0"/>
              <a:t>TaxiDriver</a:t>
            </a:r>
            <a:r>
              <a:rPr lang="it-IT" dirty="0" smtClean="0"/>
              <a:t> and </a:t>
            </a:r>
            <a:r>
              <a:rPr lang="it-IT" dirty="0" err="1" smtClean="0"/>
              <a:t>QueueManager</a:t>
            </a:r>
            <a:endParaRPr lang="it-IT" dirty="0" smtClean="0"/>
          </a:p>
          <a:p>
            <a:pPr marL="285750" indent="-285750">
              <a:buFontTx/>
              <a:buChar char="-"/>
            </a:pPr>
            <a:r>
              <a:rPr lang="it-IT" b="1" dirty="0" err="1" smtClean="0"/>
              <a:t>Accept</a:t>
            </a:r>
            <a:r>
              <a:rPr lang="it-IT" b="1" dirty="0" smtClean="0"/>
              <a:t>/</a:t>
            </a:r>
            <a:r>
              <a:rPr lang="it-IT" b="1" dirty="0" err="1" smtClean="0"/>
              <a:t>Refuse</a:t>
            </a:r>
            <a:r>
              <a:rPr lang="it-IT" b="1" dirty="0" smtClean="0"/>
              <a:t> </a:t>
            </a:r>
            <a:r>
              <a:rPr lang="it-IT" b="1" dirty="0" err="1" smtClean="0"/>
              <a:t>request</a:t>
            </a:r>
            <a:r>
              <a:rPr lang="it-IT" dirty="0" smtClean="0"/>
              <a:t>: </a:t>
            </a:r>
            <a:r>
              <a:rPr lang="it-IT" dirty="0" err="1" smtClean="0"/>
              <a:t>average</a:t>
            </a:r>
            <a:r>
              <a:rPr lang="it-IT" dirty="0" smtClean="0"/>
              <a:t> </a:t>
            </a:r>
            <a:r>
              <a:rPr lang="it-IT" dirty="0" err="1" smtClean="0"/>
              <a:t>because</a:t>
            </a:r>
            <a:r>
              <a:rPr lang="it-IT" dirty="0" smtClean="0"/>
              <a:t> </a:t>
            </a:r>
            <a:r>
              <a:rPr lang="it-IT" dirty="0" err="1" smtClean="0"/>
              <a:t>they</a:t>
            </a:r>
            <a:r>
              <a:rPr lang="it-IT" dirty="0" smtClean="0"/>
              <a:t> involve </a:t>
            </a:r>
            <a:r>
              <a:rPr lang="it-IT" dirty="0" err="1" smtClean="0"/>
              <a:t>TaxiDriver</a:t>
            </a:r>
            <a:r>
              <a:rPr lang="it-IT" dirty="0" smtClean="0"/>
              <a:t>, </a:t>
            </a:r>
            <a:r>
              <a:rPr lang="it-IT" dirty="0" err="1" smtClean="0"/>
              <a:t>Request</a:t>
            </a:r>
            <a:r>
              <a:rPr lang="it-IT" dirty="0" smtClean="0"/>
              <a:t>, and </a:t>
            </a:r>
            <a:r>
              <a:rPr lang="it-IT" dirty="0" err="1" smtClean="0"/>
              <a:t>QueueManager</a:t>
            </a:r>
            <a:r>
              <a:rPr lang="it-IT" dirty="0" smtClean="0"/>
              <a:t>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6148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CasellaDiTesto 5"/>
          <p:cNvSpPr txBox="1"/>
          <p:nvPr/>
        </p:nvSpPr>
        <p:spPr>
          <a:xfrm>
            <a:off x="4887686" y="1905000"/>
            <a:ext cx="3701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The </a:t>
            </a:r>
            <a:r>
              <a:rPr lang="it-IT" dirty="0" err="1" smtClean="0"/>
              <a:t>only</a:t>
            </a:r>
            <a:r>
              <a:rPr lang="it-IT" dirty="0" smtClean="0"/>
              <a:t> output are </a:t>
            </a:r>
            <a:r>
              <a:rPr lang="it-IT" dirty="0" err="1" smtClean="0"/>
              <a:t>notifications</a:t>
            </a:r>
            <a:r>
              <a:rPr lang="it-IT" dirty="0" smtClean="0"/>
              <a:t>.</a:t>
            </a:r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280" y="3954294"/>
            <a:ext cx="4143953" cy="1257475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20" y="1708886"/>
            <a:ext cx="3515216" cy="905001"/>
          </a:xfrm>
          <a:prstGeom prst="rect">
            <a:avLst/>
          </a:prstGeom>
        </p:spPr>
      </p:pic>
      <p:sp>
        <p:nvSpPr>
          <p:cNvPr id="10" name="CasellaDiTesto 9"/>
          <p:cNvSpPr txBox="1"/>
          <p:nvPr/>
        </p:nvSpPr>
        <p:spPr>
          <a:xfrm>
            <a:off x="574438" y="3954294"/>
            <a:ext cx="3836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it-IT" dirty="0" err="1" smtClean="0"/>
              <a:t>Reservation</a:t>
            </a:r>
            <a:r>
              <a:rPr lang="it-IT" dirty="0" smtClean="0"/>
              <a:t>: </a:t>
            </a:r>
            <a:r>
              <a:rPr lang="it-IT" dirty="0" err="1" smtClean="0"/>
              <a:t>registered</a:t>
            </a:r>
            <a:r>
              <a:rPr lang="it-IT" dirty="0" smtClean="0"/>
              <a:t> </a:t>
            </a:r>
            <a:r>
              <a:rPr lang="it-IT" dirty="0" err="1" smtClean="0"/>
              <a:t>passengers</a:t>
            </a:r>
            <a:r>
              <a:rPr lang="it-IT" dirty="0" smtClean="0"/>
              <a:t> </a:t>
            </a:r>
            <a:r>
              <a:rPr lang="it-IT" dirty="0" err="1" smtClean="0"/>
              <a:t>retrieving</a:t>
            </a:r>
            <a:r>
              <a:rPr lang="it-IT" dirty="0" smtClean="0"/>
              <a:t> the list of </a:t>
            </a:r>
            <a:r>
              <a:rPr lang="it-IT" dirty="0" err="1" smtClean="0"/>
              <a:t>reservations</a:t>
            </a:r>
            <a:endParaRPr lang="it-IT" dirty="0" smtClean="0"/>
          </a:p>
          <a:p>
            <a:pPr marL="285750" indent="-285750" algn="just">
              <a:buFontTx/>
              <a:buChar char="-"/>
            </a:pPr>
            <a:r>
              <a:rPr lang="it-IT" dirty="0" smtClean="0"/>
              <a:t>Taxi Driver: </a:t>
            </a:r>
            <a:r>
              <a:rPr lang="it-IT" dirty="0" err="1" smtClean="0"/>
              <a:t>availability</a:t>
            </a:r>
            <a:r>
              <a:rPr lang="it-IT" dirty="0" smtClean="0"/>
              <a:t> set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89956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COCOMO</a:t>
            </a:r>
            <a:endParaRPr lang="it-IT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288521" y="2013857"/>
            <a:ext cx="8659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COCOMO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needed</a:t>
            </a:r>
            <a:r>
              <a:rPr lang="it-IT" dirty="0" smtClean="0"/>
              <a:t> to estimate the </a:t>
            </a:r>
            <a:r>
              <a:rPr lang="it-IT" dirty="0" err="1" smtClean="0"/>
              <a:t>effort</a:t>
            </a:r>
            <a:r>
              <a:rPr lang="it-IT" dirty="0" smtClean="0"/>
              <a:t> of the </a:t>
            </a:r>
            <a:r>
              <a:rPr lang="it-IT" dirty="0" err="1" smtClean="0"/>
              <a:t>project</a:t>
            </a:r>
            <a:r>
              <a:rPr lang="it-IT" dirty="0" smtClean="0"/>
              <a:t>.</a:t>
            </a:r>
          </a:p>
          <a:p>
            <a:r>
              <a:rPr lang="it-IT" dirty="0" err="1" smtClean="0"/>
              <a:t>We</a:t>
            </a:r>
            <a:r>
              <a:rPr lang="it-IT" dirty="0" smtClean="0"/>
              <a:t> </a:t>
            </a:r>
            <a:r>
              <a:rPr lang="it-IT" dirty="0" err="1"/>
              <a:t>calculated</a:t>
            </a:r>
            <a:r>
              <a:rPr lang="it-IT" dirty="0"/>
              <a:t> 99 </a:t>
            </a:r>
            <a:r>
              <a:rPr lang="it-IT" dirty="0" err="1"/>
              <a:t>Function</a:t>
            </a:r>
            <a:r>
              <a:rPr lang="it-IT" dirty="0"/>
              <a:t> </a:t>
            </a:r>
            <a:r>
              <a:rPr lang="it-IT" dirty="0" err="1" smtClean="0"/>
              <a:t>Points</a:t>
            </a:r>
            <a:r>
              <a:rPr lang="it-IT" dirty="0" smtClean="0"/>
              <a:t>. </a:t>
            </a:r>
            <a:r>
              <a:rPr lang="it-IT" dirty="0" err="1" smtClean="0"/>
              <a:t>We</a:t>
            </a:r>
            <a:r>
              <a:rPr lang="it-IT" dirty="0" smtClean="0"/>
              <a:t> </a:t>
            </a:r>
            <a:r>
              <a:rPr lang="it-IT" dirty="0" err="1" smtClean="0"/>
              <a:t>then</a:t>
            </a:r>
            <a:r>
              <a:rPr lang="it-IT" dirty="0" smtClean="0"/>
              <a:t> </a:t>
            </a:r>
            <a:r>
              <a:rPr lang="it-IT" dirty="0" err="1" smtClean="0"/>
              <a:t>estimated</a:t>
            </a:r>
            <a:r>
              <a:rPr lang="it-IT" dirty="0" smtClean="0"/>
              <a:t> the LOC with an </a:t>
            </a:r>
            <a:r>
              <a:rPr lang="it-IT" dirty="0" err="1" smtClean="0"/>
              <a:t>average</a:t>
            </a:r>
            <a:r>
              <a:rPr lang="it-IT" dirty="0" smtClean="0"/>
              <a:t> </a:t>
            </a:r>
            <a:r>
              <a:rPr lang="it-IT" dirty="0" err="1" smtClean="0"/>
              <a:t>conversion</a:t>
            </a:r>
            <a:r>
              <a:rPr lang="it-IT" dirty="0" smtClean="0"/>
              <a:t> </a:t>
            </a:r>
            <a:r>
              <a:rPr lang="it-IT" dirty="0" err="1" smtClean="0"/>
              <a:t>factor</a:t>
            </a:r>
            <a:r>
              <a:rPr lang="it-IT" dirty="0" smtClean="0"/>
              <a:t> of 46, appropriate for J2EE. </a:t>
            </a:r>
            <a:endParaRPr lang="it-IT" dirty="0"/>
          </a:p>
          <a:p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014" y="2990317"/>
            <a:ext cx="2486372" cy="447737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288521" y="3570514"/>
            <a:ext cx="8581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/>
              <a:t>We</a:t>
            </a:r>
            <a:r>
              <a:rPr lang="it-IT" dirty="0" smtClean="0"/>
              <a:t> </a:t>
            </a:r>
            <a:r>
              <a:rPr lang="it-IT" dirty="0" err="1" smtClean="0"/>
              <a:t>considered</a:t>
            </a:r>
            <a:r>
              <a:rPr lang="it-IT" dirty="0" smtClean="0"/>
              <a:t> </a:t>
            </a:r>
            <a:r>
              <a:rPr lang="it-IT" dirty="0" err="1" smtClean="0"/>
              <a:t>our</a:t>
            </a:r>
            <a:r>
              <a:rPr lang="it-IT" dirty="0" smtClean="0"/>
              <a:t> </a:t>
            </a:r>
            <a:r>
              <a:rPr lang="it-IT" dirty="0" err="1" smtClean="0"/>
              <a:t>application</a:t>
            </a:r>
            <a:r>
              <a:rPr lang="it-IT" dirty="0" smtClean="0"/>
              <a:t> with </a:t>
            </a:r>
            <a:r>
              <a:rPr lang="it-IT" dirty="0" err="1" smtClean="0"/>
              <a:t>all</a:t>
            </a:r>
            <a:r>
              <a:rPr lang="it-IT" dirty="0" smtClean="0"/>
              <a:t> «</a:t>
            </a:r>
            <a:r>
              <a:rPr lang="it-IT" dirty="0" err="1" smtClean="0"/>
              <a:t>nominal</a:t>
            </a:r>
            <a:r>
              <a:rPr lang="it-IT" dirty="0" smtClean="0"/>
              <a:t>» </a:t>
            </a:r>
            <a:r>
              <a:rPr lang="it-IT" dirty="0" err="1" smtClean="0"/>
              <a:t>Cost</a:t>
            </a:r>
            <a:r>
              <a:rPr lang="it-IT" dirty="0" smtClean="0"/>
              <a:t> Drivers and Scale Drivers. </a:t>
            </a:r>
            <a:r>
              <a:rPr lang="it-IT" dirty="0" err="1" smtClean="0"/>
              <a:t>Therefore</a:t>
            </a:r>
            <a:r>
              <a:rPr lang="it-IT" dirty="0" smtClean="0"/>
              <a:t> </a:t>
            </a:r>
            <a:r>
              <a:rPr lang="it-IT" dirty="0" err="1" smtClean="0"/>
              <a:t>we</a:t>
            </a:r>
            <a:r>
              <a:rPr lang="it-IT" dirty="0" smtClean="0"/>
              <a:t> set the </a:t>
            </a:r>
            <a:r>
              <a:rPr lang="it-IT" dirty="0" err="1" smtClean="0"/>
              <a:t>Effort</a:t>
            </a:r>
            <a:r>
              <a:rPr lang="it-IT" dirty="0" smtClean="0"/>
              <a:t> </a:t>
            </a:r>
            <a:r>
              <a:rPr lang="it-IT" dirty="0" err="1" smtClean="0"/>
              <a:t>Adjustment</a:t>
            </a:r>
            <a:r>
              <a:rPr lang="it-IT" dirty="0" smtClean="0"/>
              <a:t> </a:t>
            </a:r>
            <a:r>
              <a:rPr lang="it-IT" dirty="0" err="1" smtClean="0"/>
              <a:t>Factor</a:t>
            </a:r>
            <a:r>
              <a:rPr lang="it-IT" dirty="0" smtClean="0"/>
              <a:t> to 1.00 and E to 1.0997</a:t>
            </a:r>
            <a:endParaRPr lang="it-IT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128" y="4414514"/>
            <a:ext cx="5153744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03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COCOMO</a:t>
            </a:r>
            <a:endParaRPr lang="it-IT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468086" y="1447800"/>
            <a:ext cx="7957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/>
              <a:t>We</a:t>
            </a:r>
            <a:r>
              <a:rPr lang="it-IT" dirty="0" smtClean="0"/>
              <a:t> can </a:t>
            </a:r>
            <a:r>
              <a:rPr lang="it-IT" dirty="0" err="1" smtClean="0"/>
              <a:t>then</a:t>
            </a:r>
            <a:r>
              <a:rPr lang="it-IT" dirty="0" smtClean="0"/>
              <a:t> </a:t>
            </a:r>
            <a:r>
              <a:rPr lang="it-IT" dirty="0" err="1" smtClean="0"/>
              <a:t>calculate</a:t>
            </a:r>
            <a:r>
              <a:rPr lang="it-IT" dirty="0" smtClean="0"/>
              <a:t> the </a:t>
            </a:r>
            <a:r>
              <a:rPr lang="it-IT" dirty="0" err="1" smtClean="0"/>
              <a:t>expected</a:t>
            </a:r>
            <a:r>
              <a:rPr lang="it-IT" dirty="0" smtClean="0"/>
              <a:t> </a:t>
            </a:r>
            <a:r>
              <a:rPr lang="it-IT" dirty="0" err="1" smtClean="0"/>
              <a:t>duration</a:t>
            </a:r>
            <a:r>
              <a:rPr lang="it-IT" dirty="0" smtClean="0"/>
              <a:t> of the </a:t>
            </a:r>
            <a:r>
              <a:rPr lang="it-IT" dirty="0" err="1" smtClean="0"/>
              <a:t>project</a:t>
            </a:r>
            <a:r>
              <a:rPr lang="it-IT" dirty="0" smtClean="0"/>
              <a:t> in </a:t>
            </a:r>
            <a:r>
              <a:rPr lang="it-IT" dirty="0" err="1" smtClean="0"/>
              <a:t>months</a:t>
            </a:r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486" y="1985286"/>
            <a:ext cx="4201111" cy="600159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288521" y="2830286"/>
            <a:ext cx="8311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And </a:t>
            </a:r>
            <a:r>
              <a:rPr lang="it-IT" dirty="0" err="1" smtClean="0"/>
              <a:t>finally</a:t>
            </a:r>
            <a:r>
              <a:rPr lang="it-IT" dirty="0" smtClean="0"/>
              <a:t> </a:t>
            </a:r>
            <a:r>
              <a:rPr lang="it-IT" dirty="0" err="1" smtClean="0"/>
              <a:t>we</a:t>
            </a:r>
            <a:r>
              <a:rPr lang="it-IT" dirty="0" smtClean="0"/>
              <a:t> can estimate the </a:t>
            </a:r>
            <a:r>
              <a:rPr lang="it-IT" dirty="0" err="1" smtClean="0"/>
              <a:t>number</a:t>
            </a:r>
            <a:r>
              <a:rPr lang="it-IT" dirty="0" smtClean="0"/>
              <a:t> of </a:t>
            </a:r>
            <a:r>
              <a:rPr lang="it-IT" dirty="0" err="1" smtClean="0"/>
              <a:t>people</a:t>
            </a:r>
            <a:r>
              <a:rPr lang="it-IT" dirty="0" smtClean="0"/>
              <a:t> </a:t>
            </a:r>
            <a:r>
              <a:rPr lang="it-IT" dirty="0" err="1" smtClean="0"/>
              <a:t>needed</a:t>
            </a:r>
            <a:r>
              <a:rPr lang="it-IT" dirty="0" smtClean="0"/>
              <a:t> to complete the </a:t>
            </a:r>
            <a:r>
              <a:rPr lang="it-IT" dirty="0" err="1" smtClean="0"/>
              <a:t>project</a:t>
            </a:r>
            <a:endParaRPr lang="it-IT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407" y="3234404"/>
            <a:ext cx="3353268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09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Tasks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it-IT" dirty="0" smtClean="0"/>
              <a:t>T1.Requirements Analysis and </a:t>
            </a:r>
            <a:r>
              <a:rPr lang="it-IT" dirty="0" err="1" smtClean="0"/>
              <a:t>Specification</a:t>
            </a:r>
            <a:r>
              <a:rPr lang="it-IT" dirty="0" smtClean="0"/>
              <a:t>: </a:t>
            </a:r>
            <a:r>
              <a:rPr lang="it-IT" dirty="0" err="1" smtClean="0"/>
              <a:t>analysis</a:t>
            </a:r>
            <a:r>
              <a:rPr lang="it-IT" dirty="0" smtClean="0"/>
              <a:t> of the </a:t>
            </a:r>
            <a:r>
              <a:rPr lang="it-IT" dirty="0" err="1" smtClean="0"/>
              <a:t>requirements</a:t>
            </a:r>
            <a:r>
              <a:rPr lang="it-IT" dirty="0" smtClean="0"/>
              <a:t> </a:t>
            </a:r>
            <a:r>
              <a:rPr lang="it-IT" dirty="0" err="1" smtClean="0"/>
              <a:t>submitted</a:t>
            </a:r>
            <a:r>
              <a:rPr lang="it-IT" dirty="0" smtClean="0"/>
              <a:t> by the </a:t>
            </a:r>
            <a:r>
              <a:rPr lang="it-IT" dirty="0" err="1" smtClean="0"/>
              <a:t>customer</a:t>
            </a:r>
            <a:endParaRPr lang="it-IT" dirty="0" smtClean="0"/>
          </a:p>
          <a:p>
            <a:pPr marL="285750" indent="-285750">
              <a:buFontTx/>
              <a:buChar char="-"/>
            </a:pPr>
            <a:r>
              <a:rPr lang="it-IT" dirty="0" smtClean="0"/>
              <a:t>T2.Design </a:t>
            </a:r>
            <a:r>
              <a:rPr lang="it-IT" dirty="0" err="1" smtClean="0"/>
              <a:t>definition</a:t>
            </a:r>
            <a:r>
              <a:rPr lang="it-IT" dirty="0" smtClean="0"/>
              <a:t>: </a:t>
            </a:r>
            <a:r>
              <a:rPr lang="it-IT" dirty="0" err="1" smtClean="0"/>
              <a:t>architecture</a:t>
            </a:r>
            <a:r>
              <a:rPr lang="it-IT" dirty="0" smtClean="0"/>
              <a:t> </a:t>
            </a:r>
            <a:r>
              <a:rPr lang="it-IT" dirty="0" err="1" smtClean="0"/>
              <a:t>choice</a:t>
            </a:r>
            <a:endParaRPr lang="it-IT" dirty="0" smtClean="0"/>
          </a:p>
          <a:p>
            <a:pPr marL="285750" indent="-285750">
              <a:buFontTx/>
              <a:buChar char="-"/>
            </a:pPr>
            <a:r>
              <a:rPr lang="it-IT" dirty="0" smtClean="0"/>
              <a:t>T3.Test Plan: </a:t>
            </a:r>
            <a:r>
              <a:rPr lang="it-IT" dirty="0" err="1" smtClean="0"/>
              <a:t>which</a:t>
            </a:r>
            <a:r>
              <a:rPr lang="it-IT" dirty="0" smtClean="0"/>
              <a:t> and </a:t>
            </a:r>
            <a:r>
              <a:rPr lang="it-IT" dirty="0" err="1" smtClean="0"/>
              <a:t>when</a:t>
            </a:r>
            <a:r>
              <a:rPr lang="it-IT" dirty="0" smtClean="0"/>
              <a:t> test the </a:t>
            </a:r>
            <a:r>
              <a:rPr lang="it-IT" dirty="0" err="1" smtClean="0"/>
              <a:t>components</a:t>
            </a:r>
            <a:endParaRPr lang="it-IT" dirty="0" smtClean="0"/>
          </a:p>
          <a:p>
            <a:pPr marL="285750" indent="-285750">
              <a:buFontTx/>
              <a:buChar char="-"/>
            </a:pPr>
            <a:r>
              <a:rPr lang="it-IT" dirty="0" smtClean="0"/>
              <a:t>T4.Project Plan: </a:t>
            </a:r>
            <a:r>
              <a:rPr lang="it-IT" dirty="0" err="1" smtClean="0"/>
              <a:t>estimated</a:t>
            </a:r>
            <a:r>
              <a:rPr lang="it-IT" dirty="0" smtClean="0"/>
              <a:t> time of the </a:t>
            </a:r>
            <a:r>
              <a:rPr lang="it-IT" dirty="0" err="1" smtClean="0"/>
              <a:t>project</a:t>
            </a:r>
            <a:r>
              <a:rPr lang="it-IT" dirty="0"/>
              <a:t> </a:t>
            </a:r>
            <a:r>
              <a:rPr lang="it-IT" dirty="0" err="1" smtClean="0"/>
              <a:t>along</a:t>
            </a:r>
            <a:r>
              <a:rPr lang="it-IT" dirty="0" smtClean="0"/>
              <a:t> with </a:t>
            </a:r>
            <a:r>
              <a:rPr lang="it-IT" dirty="0" err="1" smtClean="0"/>
              <a:t>possible</a:t>
            </a:r>
            <a:r>
              <a:rPr lang="it-IT" dirty="0" smtClean="0"/>
              <a:t> </a:t>
            </a:r>
            <a:r>
              <a:rPr lang="it-IT" dirty="0" err="1" smtClean="0"/>
              <a:t>risks</a:t>
            </a:r>
            <a:endParaRPr lang="it-IT" dirty="0" smtClean="0"/>
          </a:p>
          <a:p>
            <a:pPr marL="285750" indent="-285750">
              <a:buFontTx/>
              <a:buChar char="-"/>
            </a:pPr>
            <a:r>
              <a:rPr lang="it-IT" dirty="0" smtClean="0"/>
              <a:t>T5.Development of </a:t>
            </a:r>
            <a:r>
              <a:rPr lang="it-IT" dirty="0" err="1" smtClean="0"/>
              <a:t>system</a:t>
            </a:r>
            <a:r>
              <a:rPr lang="it-IT" dirty="0" smtClean="0"/>
              <a:t>: </a:t>
            </a:r>
            <a:r>
              <a:rPr lang="it-IT" dirty="0" err="1" smtClean="0"/>
              <a:t>coding</a:t>
            </a:r>
            <a:r>
              <a:rPr lang="it-IT" dirty="0" smtClean="0"/>
              <a:t> part of the </a:t>
            </a:r>
            <a:r>
              <a:rPr lang="it-IT" dirty="0" err="1" smtClean="0"/>
              <a:t>project</a:t>
            </a:r>
            <a:endParaRPr lang="it-IT" dirty="0" smtClean="0"/>
          </a:p>
          <a:p>
            <a:pPr marL="285750" indent="-285750">
              <a:buFontTx/>
              <a:buChar char="-"/>
            </a:pPr>
            <a:r>
              <a:rPr lang="it-IT" dirty="0" smtClean="0"/>
              <a:t>T6.Unit </a:t>
            </a:r>
            <a:r>
              <a:rPr lang="it-IT" dirty="0" err="1" smtClean="0"/>
              <a:t>testing</a:t>
            </a:r>
            <a:r>
              <a:rPr lang="it-IT" dirty="0" smtClean="0"/>
              <a:t>: test of the code</a:t>
            </a:r>
          </a:p>
          <a:p>
            <a:pPr marL="285750" indent="-285750">
              <a:buFontTx/>
              <a:buChar char="-"/>
            </a:pPr>
            <a:r>
              <a:rPr lang="it-IT" dirty="0" smtClean="0"/>
              <a:t>T7.Integration </a:t>
            </a:r>
            <a:r>
              <a:rPr lang="it-IT" dirty="0" err="1" smtClean="0"/>
              <a:t>testing</a:t>
            </a:r>
            <a:r>
              <a:rPr lang="it-IT" dirty="0" smtClean="0"/>
              <a:t>: test of </a:t>
            </a:r>
            <a:r>
              <a:rPr lang="it-IT" dirty="0" err="1" smtClean="0"/>
              <a:t>functionalities</a:t>
            </a:r>
            <a:r>
              <a:rPr lang="it-IT" dirty="0" smtClean="0"/>
              <a:t> </a:t>
            </a:r>
            <a:r>
              <a:rPr lang="it-IT" dirty="0" err="1" smtClean="0"/>
              <a:t>across</a:t>
            </a:r>
            <a:r>
              <a:rPr lang="it-IT" dirty="0" smtClean="0"/>
              <a:t> </a:t>
            </a:r>
            <a:r>
              <a:rPr lang="it-IT" dirty="0" err="1" smtClean="0"/>
              <a:t>entities</a:t>
            </a:r>
            <a:r>
              <a:rPr lang="it-IT" dirty="0" smtClean="0"/>
              <a:t> and </a:t>
            </a:r>
            <a:r>
              <a:rPr lang="it-IT" dirty="0" err="1" smtClean="0"/>
              <a:t>subsystems</a:t>
            </a:r>
            <a:endParaRPr lang="it-IT" dirty="0" smtClean="0"/>
          </a:p>
          <a:p>
            <a:pPr marL="285750" indent="-285750">
              <a:buFontTx/>
              <a:buChar char="-"/>
            </a:pPr>
            <a:r>
              <a:rPr lang="it-IT" dirty="0" smtClean="0"/>
              <a:t>T8.System </a:t>
            </a:r>
            <a:r>
              <a:rPr lang="it-IT" dirty="0" err="1" smtClean="0"/>
              <a:t>testing</a:t>
            </a:r>
            <a:r>
              <a:rPr lang="it-IT" dirty="0" smtClean="0"/>
              <a:t>: global </a:t>
            </a:r>
            <a:r>
              <a:rPr lang="it-IT" dirty="0" err="1" smtClean="0"/>
              <a:t>functionalities</a:t>
            </a:r>
            <a:r>
              <a:rPr lang="it-IT" dirty="0" smtClean="0"/>
              <a:t> and performance </a:t>
            </a:r>
            <a:r>
              <a:rPr lang="it-IT" dirty="0" err="1" smtClean="0"/>
              <a:t>tests</a:t>
            </a:r>
            <a:endParaRPr lang="it-IT" dirty="0" smtClean="0"/>
          </a:p>
          <a:p>
            <a:pPr marL="285750" indent="-285750">
              <a:buFontTx/>
              <a:buChar char="-"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3378580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Allocation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984" y="1381238"/>
            <a:ext cx="6916115" cy="2152950"/>
          </a:xfrm>
        </p:spPr>
      </p:pic>
      <p:sp>
        <p:nvSpPr>
          <p:cNvPr id="5" name="CasellaDiTesto 4"/>
          <p:cNvSpPr txBox="1"/>
          <p:nvPr/>
        </p:nvSpPr>
        <p:spPr>
          <a:xfrm>
            <a:off x="130629" y="3635829"/>
            <a:ext cx="8839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Due to </a:t>
            </a:r>
            <a:r>
              <a:rPr lang="it-IT" dirty="0" err="1" smtClean="0"/>
              <a:t>inexperience</a:t>
            </a:r>
            <a:r>
              <a:rPr lang="it-IT" dirty="0" smtClean="0"/>
              <a:t> </a:t>
            </a:r>
            <a:r>
              <a:rPr lang="it-IT" dirty="0" err="1" smtClean="0"/>
              <a:t>we</a:t>
            </a:r>
            <a:r>
              <a:rPr lang="it-IT" dirty="0" smtClean="0"/>
              <a:t> </a:t>
            </a:r>
            <a:r>
              <a:rPr lang="it-IT" dirty="0" err="1" smtClean="0"/>
              <a:t>thought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was</a:t>
            </a:r>
            <a:r>
              <a:rPr lang="it-IT" dirty="0" smtClean="0"/>
              <a:t> </a:t>
            </a:r>
            <a:r>
              <a:rPr lang="it-IT" dirty="0" err="1" smtClean="0"/>
              <a:t>better</a:t>
            </a:r>
            <a:r>
              <a:rPr lang="it-IT" dirty="0" smtClean="0"/>
              <a:t> to </a:t>
            </a:r>
            <a:r>
              <a:rPr lang="it-IT" dirty="0" err="1" smtClean="0"/>
              <a:t>analyze</a:t>
            </a:r>
            <a:r>
              <a:rPr lang="it-IT" dirty="0" smtClean="0"/>
              <a:t> </a:t>
            </a:r>
            <a:r>
              <a:rPr lang="it-IT" dirty="0" err="1" smtClean="0"/>
              <a:t>together</a:t>
            </a:r>
            <a:r>
              <a:rPr lang="it-IT" dirty="0" smtClean="0"/>
              <a:t> the </a:t>
            </a:r>
            <a:r>
              <a:rPr lang="it-IT" dirty="0" err="1" smtClean="0"/>
              <a:t>different</a:t>
            </a:r>
            <a:r>
              <a:rPr lang="it-IT" dirty="0" smtClean="0"/>
              <a:t> </a:t>
            </a:r>
            <a:r>
              <a:rPr lang="it-IT" dirty="0" err="1" smtClean="0"/>
              <a:t>parts</a:t>
            </a:r>
            <a:r>
              <a:rPr lang="it-IT" dirty="0" smtClean="0"/>
              <a:t> of the </a:t>
            </a:r>
            <a:r>
              <a:rPr lang="it-IT" dirty="0" err="1" smtClean="0"/>
              <a:t>project</a:t>
            </a:r>
            <a:r>
              <a:rPr lang="it-IT" dirty="0" smtClean="0"/>
              <a:t> in </a:t>
            </a:r>
            <a:r>
              <a:rPr lang="it-IT" dirty="0" err="1" smtClean="0"/>
              <a:t>order</a:t>
            </a:r>
            <a:r>
              <a:rPr lang="it-IT" dirty="0" smtClean="0"/>
              <a:t> to share </a:t>
            </a:r>
            <a:r>
              <a:rPr lang="it-IT" dirty="0" err="1" smtClean="0"/>
              <a:t>individual</a:t>
            </a:r>
            <a:r>
              <a:rPr lang="it-IT" dirty="0" smtClean="0"/>
              <a:t> </a:t>
            </a:r>
            <a:r>
              <a:rPr lang="it-IT" dirty="0" err="1" smtClean="0"/>
              <a:t>knowledge</a:t>
            </a:r>
            <a:r>
              <a:rPr lang="it-IT" dirty="0" smtClean="0"/>
              <a:t>. The </a:t>
            </a:r>
            <a:r>
              <a:rPr lang="it-IT" dirty="0" err="1" smtClean="0"/>
              <a:t>coding</a:t>
            </a:r>
            <a:r>
              <a:rPr lang="it-IT" dirty="0" smtClean="0"/>
              <a:t> part due to </a:t>
            </a:r>
            <a:r>
              <a:rPr lang="it-IT" dirty="0" err="1" smtClean="0"/>
              <a:t>its</a:t>
            </a:r>
            <a:r>
              <a:rPr lang="it-IT" dirty="0" smtClean="0"/>
              <a:t> nature </a:t>
            </a:r>
            <a:r>
              <a:rPr lang="it-IT" dirty="0" err="1" smtClean="0"/>
              <a:t>will</a:t>
            </a:r>
            <a:r>
              <a:rPr lang="it-IT" dirty="0" smtClean="0"/>
              <a:t> be split </a:t>
            </a:r>
            <a:r>
              <a:rPr lang="it-IT" dirty="0" err="1" smtClean="0"/>
              <a:t>between</a:t>
            </a:r>
            <a:r>
              <a:rPr lang="it-IT" dirty="0" smtClean="0"/>
              <a:t> the </a:t>
            </a:r>
            <a:r>
              <a:rPr lang="it-IT" dirty="0" err="1" smtClean="0"/>
              <a:t>two</a:t>
            </a:r>
            <a:r>
              <a:rPr lang="it-IT" dirty="0" smtClean="0"/>
              <a:t> of </a:t>
            </a:r>
            <a:r>
              <a:rPr lang="it-IT" dirty="0" err="1" smtClean="0"/>
              <a:t>us</a:t>
            </a:r>
            <a:r>
              <a:rPr lang="it-IT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it-IT" dirty="0" err="1" smtClean="0"/>
              <a:t>Steps</a:t>
            </a:r>
            <a:r>
              <a:rPr lang="it-IT" dirty="0" smtClean="0"/>
              <a:t> 1 to 4: </a:t>
            </a:r>
            <a:r>
              <a:rPr lang="it-IT" dirty="0" err="1" smtClean="0"/>
              <a:t>preliminary</a:t>
            </a:r>
            <a:r>
              <a:rPr lang="it-IT" dirty="0" smtClean="0"/>
              <a:t> </a:t>
            </a:r>
            <a:r>
              <a:rPr lang="it-IT" dirty="0" err="1" smtClean="0"/>
              <a:t>documents</a:t>
            </a:r>
            <a:r>
              <a:rPr lang="it-IT" dirty="0" smtClean="0"/>
              <a:t>, </a:t>
            </a:r>
            <a:r>
              <a:rPr lang="it-IT" dirty="0" err="1" smtClean="0"/>
              <a:t>we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</a:t>
            </a:r>
            <a:r>
              <a:rPr lang="it-IT" dirty="0" err="1" smtClean="0"/>
              <a:t>think</a:t>
            </a:r>
            <a:r>
              <a:rPr lang="it-IT" dirty="0" smtClean="0"/>
              <a:t> </a:t>
            </a:r>
            <a:r>
              <a:rPr lang="it-IT" dirty="0" err="1" smtClean="0"/>
              <a:t>together</a:t>
            </a:r>
            <a:r>
              <a:rPr lang="it-IT" dirty="0" smtClean="0"/>
              <a:t> </a:t>
            </a:r>
            <a:r>
              <a:rPr lang="it-IT" dirty="0" err="1" smtClean="0"/>
              <a:t>about</a:t>
            </a:r>
            <a:r>
              <a:rPr lang="it-IT" dirty="0" smtClean="0"/>
              <a:t> </a:t>
            </a:r>
            <a:r>
              <a:rPr lang="it-IT" dirty="0" err="1" smtClean="0"/>
              <a:t>what</a:t>
            </a:r>
            <a:r>
              <a:rPr lang="it-IT" dirty="0" smtClean="0"/>
              <a:t> to do and </a:t>
            </a:r>
            <a:r>
              <a:rPr lang="it-IT" dirty="0" err="1" smtClean="0"/>
              <a:t>then</a:t>
            </a:r>
            <a:r>
              <a:rPr lang="it-IT" dirty="0" smtClean="0"/>
              <a:t> split in </a:t>
            </a:r>
            <a:r>
              <a:rPr lang="it-IT" dirty="0" err="1" smtClean="0"/>
              <a:t>parts</a:t>
            </a:r>
            <a:r>
              <a:rPr lang="it-IT" dirty="0" smtClean="0"/>
              <a:t> in </a:t>
            </a:r>
            <a:r>
              <a:rPr lang="it-IT" dirty="0" err="1" smtClean="0"/>
              <a:t>order</a:t>
            </a:r>
            <a:r>
              <a:rPr lang="it-IT" dirty="0" smtClean="0"/>
              <a:t> to </a:t>
            </a:r>
            <a:r>
              <a:rPr lang="it-IT" dirty="0" err="1" smtClean="0"/>
              <a:t>write</a:t>
            </a:r>
            <a:r>
              <a:rPr lang="it-IT" dirty="0" smtClean="0"/>
              <a:t> </a:t>
            </a:r>
            <a:r>
              <a:rPr lang="it-IT" dirty="0" err="1" smtClean="0"/>
              <a:t>them</a:t>
            </a:r>
            <a:r>
              <a:rPr lang="it-IT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it-IT" dirty="0" err="1" smtClean="0"/>
              <a:t>Step</a:t>
            </a:r>
            <a:r>
              <a:rPr lang="it-IT" dirty="0" smtClean="0"/>
              <a:t> 5: </a:t>
            </a:r>
            <a:r>
              <a:rPr lang="it-IT" dirty="0" err="1" smtClean="0"/>
              <a:t>one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do the Client and </a:t>
            </a:r>
            <a:r>
              <a:rPr lang="it-IT" dirty="0" err="1" smtClean="0"/>
              <a:t>Frontend</a:t>
            </a:r>
            <a:r>
              <a:rPr lang="it-IT" dirty="0" smtClean="0"/>
              <a:t> </a:t>
            </a:r>
            <a:r>
              <a:rPr lang="it-IT" dirty="0" err="1" smtClean="0"/>
              <a:t>system</a:t>
            </a:r>
            <a:r>
              <a:rPr lang="it-IT" dirty="0" smtClean="0"/>
              <a:t>, </a:t>
            </a:r>
            <a:r>
              <a:rPr lang="it-IT" dirty="0" err="1" smtClean="0"/>
              <a:t>while</a:t>
            </a:r>
            <a:r>
              <a:rPr lang="it-IT" dirty="0" smtClean="0"/>
              <a:t> the </a:t>
            </a:r>
            <a:r>
              <a:rPr lang="it-IT" dirty="0" err="1" smtClean="0"/>
              <a:t>other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do </a:t>
            </a:r>
            <a:r>
              <a:rPr lang="it-IT" dirty="0" err="1" smtClean="0"/>
              <a:t>Backend</a:t>
            </a:r>
            <a:r>
              <a:rPr lang="it-IT" dirty="0" smtClean="0"/>
              <a:t> and Database </a:t>
            </a:r>
            <a:r>
              <a:rPr lang="it-IT" dirty="0" err="1" smtClean="0"/>
              <a:t>interface</a:t>
            </a:r>
            <a:r>
              <a:rPr lang="it-IT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it-IT" dirty="0" err="1" smtClean="0"/>
              <a:t>Step</a:t>
            </a:r>
            <a:r>
              <a:rPr lang="it-IT" dirty="0" smtClean="0"/>
              <a:t> 6 and 7: </a:t>
            </a:r>
            <a:r>
              <a:rPr lang="it-IT" dirty="0" err="1" smtClean="0"/>
              <a:t>all</a:t>
            </a:r>
            <a:r>
              <a:rPr lang="it-IT" dirty="0" smtClean="0"/>
              <a:t> the code must be complete in </a:t>
            </a:r>
            <a:r>
              <a:rPr lang="it-IT" dirty="0" err="1" smtClean="0"/>
              <a:t>order</a:t>
            </a:r>
            <a:r>
              <a:rPr lang="it-IT" dirty="0" smtClean="0"/>
              <a:t> to do </a:t>
            </a:r>
            <a:r>
              <a:rPr lang="it-IT" dirty="0" err="1" smtClean="0"/>
              <a:t>these</a:t>
            </a:r>
            <a:r>
              <a:rPr lang="it-IT" dirty="0"/>
              <a:t>.</a:t>
            </a:r>
            <a:endParaRPr lang="it-IT" dirty="0" smtClean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03733239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433</TotalTime>
  <Words>605</Words>
  <Application>Microsoft Office PowerPoint</Application>
  <PresentationFormat>Presentazione su schermo (4:3)</PresentationFormat>
  <Paragraphs>55</Paragraphs>
  <Slides>10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4" baseType="lpstr">
      <vt:lpstr>Arial</vt:lpstr>
      <vt:lpstr>Calibri</vt:lpstr>
      <vt:lpstr>Wingdings</vt:lpstr>
      <vt:lpstr>POLI</vt:lpstr>
      <vt:lpstr>Titolo presentazione sottotitolo</vt:lpstr>
      <vt:lpstr>Function Points Approach </vt:lpstr>
      <vt:lpstr>Internal and External Logic Files</vt:lpstr>
      <vt:lpstr>External Input</vt:lpstr>
      <vt:lpstr>Presentazione standard di PowerPoint</vt:lpstr>
      <vt:lpstr>COCOMO</vt:lpstr>
      <vt:lpstr>COCOMO</vt:lpstr>
      <vt:lpstr>Tasks</vt:lpstr>
      <vt:lpstr>Allocation</vt:lpstr>
      <vt:lpstr>Risks and Recoveries</vt:lpstr>
    </vt:vector>
  </TitlesOfParts>
  <Company>Area Servizi ICT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Mattia Dagrada</cp:lastModifiedBy>
  <cp:revision>47</cp:revision>
  <dcterms:created xsi:type="dcterms:W3CDTF">2015-05-26T12:27:57Z</dcterms:created>
  <dcterms:modified xsi:type="dcterms:W3CDTF">2016-02-14T20:09:12Z</dcterms:modified>
</cp:coreProperties>
</file>